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9" r:id="rId2"/>
    <p:sldId id="256" r:id="rId3"/>
    <p:sldId id="257" r:id="rId4"/>
    <p:sldId id="258" r:id="rId5"/>
    <p:sldId id="260" r:id="rId6"/>
    <p:sldId id="261" r:id="rId7"/>
    <p:sldId id="262" r:id="rId8"/>
    <p:sldId id="264" r:id="rId9"/>
    <p:sldId id="263" r:id="rId10"/>
    <p:sldId id="268" r:id="rId11"/>
    <p:sldId id="269" r:id="rId12"/>
    <p:sldId id="270" r:id="rId13"/>
    <p:sldId id="265" r:id="rId14"/>
    <p:sldId id="266" r:id="rId15"/>
    <p:sldId id="267"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80" d="100"/>
          <a:sy n="80" d="100"/>
        </p:scale>
        <p:origin x="62" y="1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fatbardha\Desktop\STATISTIKE_REGJISTRIMET_ASHENSOREVE%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 sz="1200" b="1">
                <a:latin typeface="Times New Roman" panose="02020603050405020304" pitchFamily="18" charset="0"/>
                <a:cs typeface="Times New Roman" panose="02020603050405020304" pitchFamily="18" charset="0"/>
              </a:rPr>
              <a:t>Number of elevators by city</a:t>
            </a:r>
          </a:p>
        </c:rich>
      </c:tx>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1039873401430177"/>
          <c:y val="0.21323527171240797"/>
          <c:w val="0.86048253583686651"/>
          <c:h val="0.59227878254872623"/>
        </c:manualLayout>
      </c:layout>
      <c:barChart>
        <c:barDir val="col"/>
        <c:grouping val="clustered"/>
        <c:varyColors val="0"/>
        <c:ser>
          <c:idx val="0"/>
          <c:order val="0"/>
          <c:spPr>
            <a:solidFill>
              <a:srgbClr val="C00000"/>
            </a:solidFill>
            <a:ln>
              <a:noFill/>
            </a:ln>
            <a:effectLst/>
          </c:spPr>
          <c:invertIfNegative val="0"/>
          <c:cat>
            <c:strRef>
              <c:f>Sheet1!$A$2:$A$26</c:f>
              <c:strCache>
                <c:ptCount val="25"/>
                <c:pt idx="0">
                  <c:v>TIRANE</c:v>
                </c:pt>
                <c:pt idx="1">
                  <c:v>VLORE </c:v>
                </c:pt>
                <c:pt idx="2">
                  <c:v>DURRES</c:v>
                </c:pt>
                <c:pt idx="3">
                  <c:v>SARANDE</c:v>
                </c:pt>
                <c:pt idx="4">
                  <c:v>SHKODER</c:v>
                </c:pt>
                <c:pt idx="5">
                  <c:v>LEZHE</c:v>
                </c:pt>
                <c:pt idx="6">
                  <c:v>KORCE</c:v>
                </c:pt>
                <c:pt idx="7">
                  <c:v>KAVAJË</c:v>
                </c:pt>
                <c:pt idx="8">
                  <c:v>LAC</c:v>
                </c:pt>
                <c:pt idx="9">
                  <c:v>ELBASAN</c:v>
                </c:pt>
                <c:pt idx="10">
                  <c:v>POGRADEC</c:v>
                </c:pt>
                <c:pt idx="11">
                  <c:v>KRUJË</c:v>
                </c:pt>
                <c:pt idx="12">
                  <c:v>FUSHË KRUJË</c:v>
                </c:pt>
                <c:pt idx="13">
                  <c:v>PESHKOPI</c:v>
                </c:pt>
                <c:pt idx="14">
                  <c:v>FIER</c:v>
                </c:pt>
                <c:pt idx="15">
                  <c:v>KUKËS</c:v>
                </c:pt>
                <c:pt idx="16">
                  <c:v>LUSHNJE</c:v>
                </c:pt>
                <c:pt idx="17">
                  <c:v>BERAT</c:v>
                </c:pt>
                <c:pt idx="18">
                  <c:v>GJIROKASTËR</c:v>
                </c:pt>
                <c:pt idx="19">
                  <c:v>GRAMSH</c:v>
                </c:pt>
                <c:pt idx="20">
                  <c:v>TEPELENË</c:v>
                </c:pt>
                <c:pt idx="21">
                  <c:v>BULQIZË</c:v>
                </c:pt>
                <c:pt idx="22">
                  <c:v>DIBËR</c:v>
                </c:pt>
                <c:pt idx="23">
                  <c:v>HIMARË</c:v>
                </c:pt>
                <c:pt idx="24">
                  <c:v>LIBRAZHD</c:v>
                </c:pt>
              </c:strCache>
            </c:strRef>
          </c:cat>
          <c:val>
            <c:numRef>
              <c:f>Sheet1!$B$2:$B$26</c:f>
              <c:numCache>
                <c:formatCode>General</c:formatCode>
                <c:ptCount val="25"/>
                <c:pt idx="0">
                  <c:v>1150</c:v>
                </c:pt>
                <c:pt idx="1">
                  <c:v>145</c:v>
                </c:pt>
                <c:pt idx="2">
                  <c:v>126</c:v>
                </c:pt>
                <c:pt idx="3">
                  <c:v>92</c:v>
                </c:pt>
                <c:pt idx="4">
                  <c:v>72</c:v>
                </c:pt>
                <c:pt idx="5">
                  <c:v>55</c:v>
                </c:pt>
                <c:pt idx="6">
                  <c:v>53</c:v>
                </c:pt>
                <c:pt idx="7">
                  <c:v>52</c:v>
                </c:pt>
                <c:pt idx="8">
                  <c:v>28</c:v>
                </c:pt>
                <c:pt idx="9">
                  <c:v>17</c:v>
                </c:pt>
                <c:pt idx="10">
                  <c:v>14</c:v>
                </c:pt>
                <c:pt idx="11">
                  <c:v>13</c:v>
                </c:pt>
                <c:pt idx="12">
                  <c:v>7</c:v>
                </c:pt>
                <c:pt idx="13">
                  <c:v>7</c:v>
                </c:pt>
                <c:pt idx="14">
                  <c:v>5</c:v>
                </c:pt>
                <c:pt idx="15">
                  <c:v>5</c:v>
                </c:pt>
                <c:pt idx="16">
                  <c:v>5</c:v>
                </c:pt>
                <c:pt idx="17">
                  <c:v>4</c:v>
                </c:pt>
                <c:pt idx="18">
                  <c:v>4</c:v>
                </c:pt>
                <c:pt idx="19">
                  <c:v>3</c:v>
                </c:pt>
                <c:pt idx="20">
                  <c:v>2</c:v>
                </c:pt>
                <c:pt idx="21">
                  <c:v>1</c:v>
                </c:pt>
                <c:pt idx="22">
                  <c:v>1</c:v>
                </c:pt>
                <c:pt idx="23">
                  <c:v>1</c:v>
                </c:pt>
                <c:pt idx="24">
                  <c:v>1</c:v>
                </c:pt>
              </c:numCache>
            </c:numRef>
          </c:val>
          <c:extLst>
            <c:ext xmlns:c16="http://schemas.microsoft.com/office/drawing/2014/chart" uri="{C3380CC4-5D6E-409C-BE32-E72D297353CC}">
              <c16:uniqueId val="{00000000-7620-4B57-8813-F3470F8BE532}"/>
            </c:ext>
          </c:extLst>
        </c:ser>
        <c:dLbls>
          <c:showLegendKey val="0"/>
          <c:showVal val="0"/>
          <c:showCatName val="0"/>
          <c:showSerName val="0"/>
          <c:showPercent val="0"/>
          <c:showBubbleSize val="0"/>
        </c:dLbls>
        <c:gapWidth val="300"/>
        <c:axId val="206996112"/>
        <c:axId val="206996496"/>
      </c:barChart>
      <c:catAx>
        <c:axId val="2069961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06996496"/>
        <c:crosses val="autoZero"/>
        <c:auto val="1"/>
        <c:lblAlgn val="ctr"/>
        <c:lblOffset val="100"/>
        <c:noMultiLvlLbl val="0"/>
      </c:catAx>
      <c:valAx>
        <c:axId val="206996496"/>
        <c:scaling>
          <c:orientation val="minMax"/>
        </c:scaling>
        <c:delete val="0"/>
        <c:axPos val="l"/>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
                  <a:t>Number of elevators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699611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85000"/>
      </a:schemeClr>
    </a:solidFill>
    <a:ln w="9525" cap="flat" cmpd="sng" algn="ctr">
      <a:solidFill>
        <a:schemeClr val="bg1">
          <a:lumMod val="8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A0504DA-EB9A-4332-9A67-6C6F2ADA7320}"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1282600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A0504DA-EB9A-4332-9A67-6C6F2ADA7320}"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1848233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A0504DA-EB9A-4332-9A67-6C6F2ADA7320}"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D648648-A978-4282-AD8C-EFC75C3A55FE}"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76092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A0504DA-EB9A-4332-9A67-6C6F2ADA7320}"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3313822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A0504DA-EB9A-4332-9A67-6C6F2ADA7320}"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648648-A978-4282-AD8C-EFC75C3A55FE}"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20021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A0504DA-EB9A-4332-9A67-6C6F2ADA7320}"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498780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504DA-EB9A-4332-9A67-6C6F2ADA7320}"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3226419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504DA-EB9A-4332-9A67-6C6F2ADA7320}"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1742895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0504DA-EB9A-4332-9A67-6C6F2ADA7320}"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3561503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A0504DA-EB9A-4332-9A67-6C6F2ADA7320}"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3557055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0504DA-EB9A-4332-9A67-6C6F2ADA7320}"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428680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0504DA-EB9A-4332-9A67-6C6F2ADA7320}" type="datetimeFigureOut">
              <a:rPr lang="en-US" smtClean="0"/>
              <a:t>9/25/2023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2871911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0504DA-EB9A-4332-9A67-6C6F2ADA7320}" type="datetimeFigureOut">
              <a:rPr lang="en-US" smtClean="0"/>
              <a:t>9/25/2023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1377851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0504DA-EB9A-4332-9A67-6C6F2ADA7320}" type="datetimeFigureOut">
              <a:rPr lang="en-US" smtClean="0"/>
              <a:t>9/25/2023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2894995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A0504DA-EB9A-4332-9A67-6C6F2ADA7320}"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1628272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A0504DA-EB9A-4332-9A67-6C6F2ADA7320}"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648648-A978-4282-AD8C-EFC75C3A55FE}" type="slidenum">
              <a:rPr lang="en-US" smtClean="0"/>
              <a:t>‹#›</a:t>
            </a:fld>
            <a:endParaRPr lang="en-US"/>
          </a:p>
        </p:txBody>
      </p:sp>
    </p:spTree>
    <p:extLst>
      <p:ext uri="{BB962C8B-B14F-4D97-AF65-F5344CB8AC3E}">
        <p14:creationId xmlns:p14="http://schemas.microsoft.com/office/powerpoint/2010/main" val="2726481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A0504DA-EB9A-4332-9A67-6C6F2ADA7320}" type="datetimeFigureOut">
              <a:rPr lang="en-US" smtClean="0"/>
              <a:t>9/25/2023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D648648-A978-4282-AD8C-EFC75C3A55FE}" type="slidenum">
              <a:rPr lang="en-US" smtClean="0"/>
              <a:t>‹#›</a:t>
            </a:fld>
            <a:endParaRPr lang="en-US"/>
          </a:p>
        </p:txBody>
      </p:sp>
    </p:spTree>
    <p:extLst>
      <p:ext uri="{BB962C8B-B14F-4D97-AF65-F5344CB8AC3E}">
        <p14:creationId xmlns:p14="http://schemas.microsoft.com/office/powerpoint/2010/main" val="212790101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2648008"/>
          </a:xfrm>
        </p:spPr>
        <p:txBody>
          <a:bodyPr>
            <a:noAutofit/>
          </a:bodyPr>
          <a:lstStyle/>
          <a:p>
            <a:r>
              <a:rPr lang="en-GB" sz="3200" b="1" dirty="0" smtClean="0"/>
              <a:t>What we’ll be discussing today:</a:t>
            </a:r>
            <a:br>
              <a:rPr lang="en-GB" sz="3200" b="1" dirty="0" smtClean="0"/>
            </a:br>
            <a:endParaRPr lang="en-US" sz="3200" b="1" dirty="0"/>
          </a:p>
        </p:txBody>
      </p:sp>
      <p:sp>
        <p:nvSpPr>
          <p:cNvPr id="6" name="Title 1"/>
          <p:cNvSpPr txBox="1">
            <a:spLocks/>
          </p:cNvSpPr>
          <p:nvPr/>
        </p:nvSpPr>
        <p:spPr>
          <a:xfrm>
            <a:off x="1524000" y="1583391"/>
            <a:ext cx="10415588" cy="491265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q"/>
            </a:pPr>
            <a:r>
              <a:rPr lang="en-GB" sz="2400" b="1" dirty="0"/>
              <a:t>The current state of elevators in use in Albania </a:t>
            </a:r>
          </a:p>
          <a:p>
            <a:pPr>
              <a:buFont typeface="Wingdings" panose="05000000000000000000" pitchFamily="2" charset="2"/>
              <a:buChar char="q"/>
            </a:pPr>
            <a:r>
              <a:rPr lang="en-GB" sz="2400" b="1" dirty="0"/>
              <a:t>The total number of elevators registered compared to the number of inspected ones, </a:t>
            </a:r>
          </a:p>
          <a:p>
            <a:pPr>
              <a:buFont typeface="Wingdings" panose="05000000000000000000" pitchFamily="2" charset="2"/>
              <a:buChar char="q"/>
            </a:pPr>
            <a:r>
              <a:rPr lang="en-GB" sz="2400" b="1" dirty="0"/>
              <a:t>Accidents and damage caused by the earthquake in Durres.</a:t>
            </a:r>
            <a:endParaRPr lang="en-US" sz="2400" dirty="0"/>
          </a:p>
        </p:txBody>
      </p:sp>
    </p:spTree>
    <p:extLst>
      <p:ext uri="{BB962C8B-B14F-4D97-AF65-F5344CB8AC3E}">
        <p14:creationId xmlns:p14="http://schemas.microsoft.com/office/powerpoint/2010/main" val="2364701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68937" y="1314450"/>
            <a:ext cx="10554789" cy="5130800"/>
          </a:xfrm>
        </p:spPr>
      </p:pic>
    </p:spTree>
    <p:extLst>
      <p:ext uri="{BB962C8B-B14F-4D97-AF65-F5344CB8AC3E}">
        <p14:creationId xmlns:p14="http://schemas.microsoft.com/office/powerpoint/2010/main" val="33804187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4609"/>
          <a:stretch/>
        </p:blipFill>
        <p:spPr>
          <a:xfrm>
            <a:off x="2459038" y="314324"/>
            <a:ext cx="9366250" cy="6282085"/>
          </a:xfrm>
        </p:spPr>
      </p:pic>
    </p:spTree>
    <p:extLst>
      <p:ext uri="{BB962C8B-B14F-4D97-AF65-F5344CB8AC3E}">
        <p14:creationId xmlns:p14="http://schemas.microsoft.com/office/powerpoint/2010/main" val="17792257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0172" y="1014634"/>
            <a:ext cx="9457192" cy="5324253"/>
          </a:xfrm>
        </p:spPr>
      </p:pic>
    </p:spTree>
    <p:extLst>
      <p:ext uri="{BB962C8B-B14F-4D97-AF65-F5344CB8AC3E}">
        <p14:creationId xmlns:p14="http://schemas.microsoft.com/office/powerpoint/2010/main" val="2394532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Establishment of the National Register for elevators.</a:t>
            </a:r>
            <a:endParaRPr lang="en-US" dirty="0"/>
          </a:p>
        </p:txBody>
      </p:sp>
      <p:sp>
        <p:nvSpPr>
          <p:cNvPr id="3" name="Content Placeholder 2"/>
          <p:cNvSpPr>
            <a:spLocks noGrp="1"/>
          </p:cNvSpPr>
          <p:nvPr>
            <p:ph idx="1"/>
          </p:nvPr>
        </p:nvSpPr>
        <p:spPr/>
        <p:txBody>
          <a:bodyPr/>
          <a:lstStyle/>
          <a:p>
            <a:r>
              <a:rPr lang="sq-AL" dirty="0"/>
              <a:t>In the current conditions where ISHMT does not have accurate and detailed information about the total number of existing elevators in condominiums at the national level as well as about the year of their installation, which is an important element in performing the risk analysis , the total number of existing and new elevators in private buildings (hotels, business centers, centers</a:t>
            </a:r>
            <a:r>
              <a:rPr lang="sq-AL" b="1" dirty="0"/>
              <a:t> </a:t>
            </a:r>
            <a:r>
              <a:rPr lang="sq-AL" dirty="0"/>
              <a:t>consultation/study, educational and private health institutions) in other areas of the country as an immediate task of providing complete detailed information on the number and condition of existing elevators in Albania.</a:t>
            </a:r>
            <a:endParaRPr lang="en-US" dirty="0"/>
          </a:p>
          <a:p>
            <a:r>
              <a:rPr lang="sq-AL" dirty="0"/>
              <a:t>The information will serve for the creation of </a:t>
            </a:r>
            <a:r>
              <a:rPr lang="sq-AL" b="1" dirty="0"/>
              <a:t>the National Register for elevators.</a:t>
            </a:r>
            <a:endParaRPr lang="en-US" dirty="0"/>
          </a:p>
        </p:txBody>
      </p:sp>
    </p:spTree>
    <p:extLst>
      <p:ext uri="{BB962C8B-B14F-4D97-AF65-F5344CB8AC3E}">
        <p14:creationId xmlns:p14="http://schemas.microsoft.com/office/powerpoint/2010/main" val="413287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q-AL" dirty="0"/>
              <a:t>The establishment of this registry will serve:</a:t>
            </a:r>
            <a:endParaRPr lang="en-US" dirty="0"/>
          </a:p>
          <a:p>
            <a:pPr lvl="0"/>
            <a:r>
              <a:rPr lang="sq-AL" dirty="0"/>
              <a:t>To know the situation of elevators at the national level, where the total number of elevators, their installation time, the type of elevator, etc. will be determined.</a:t>
            </a:r>
            <a:endParaRPr lang="en-US" dirty="0"/>
          </a:p>
          <a:p>
            <a:pPr lvl="0"/>
            <a:r>
              <a:rPr lang="sq-AL" dirty="0"/>
              <a:t>To perform the risk analysis, determining the number of elevators that have the greatest risk, referring to several factors such as: year of installation, services performed, frequency of services, etc.</a:t>
            </a:r>
            <a:endParaRPr lang="en-US" dirty="0"/>
          </a:p>
          <a:p>
            <a:pPr lvl="0"/>
            <a:r>
              <a:rPr lang="sq-AL" dirty="0"/>
              <a:t>Based on the risk analysis, the further actions that must be taken by </a:t>
            </a:r>
            <a:r>
              <a:rPr lang="en-US" dirty="0" smtClean="0"/>
              <a:t>Local Central </a:t>
            </a:r>
            <a:r>
              <a:rPr lang="en-US" dirty="0" err="1" smtClean="0"/>
              <a:t>Uni</a:t>
            </a:r>
            <a:r>
              <a:rPr lang="sq-AL" dirty="0" smtClean="0"/>
              <a:t>, </a:t>
            </a:r>
            <a:r>
              <a:rPr lang="sq-AL" dirty="0"/>
              <a:t>ISHMT and other institutions to bring the existing elevators into conformity will be determined (budget analysis, risk, inter-institutional cooperation agreement, inspections, legal changes, etc.).</a:t>
            </a:r>
            <a:endParaRPr lang="en-US" dirty="0"/>
          </a:p>
        </p:txBody>
      </p:sp>
    </p:spTree>
    <p:extLst>
      <p:ext uri="{BB962C8B-B14F-4D97-AF65-F5344CB8AC3E}">
        <p14:creationId xmlns:p14="http://schemas.microsoft.com/office/powerpoint/2010/main" val="1396513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q-AL" b="1" dirty="0"/>
              <a:t>ESTABLISHING THE NATIONAL REGISTRY FOR ELEVATORS</a:t>
            </a:r>
            <a:r>
              <a:rPr lang="en-US" dirty="0"/>
              <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sq-AL" b="1" dirty="0"/>
              <a:t>Purpose</a:t>
            </a:r>
            <a:endParaRPr lang="en-US" dirty="0"/>
          </a:p>
          <a:p>
            <a:r>
              <a:rPr lang="sq-AL" dirty="0"/>
              <a:t>Knowing the situation of elevators in Albania and knowing the National Register for new and existing elevators that will serve as a basis for undertaking more effective and efficient policies in terms of guaranteeing the safety of elevators and therefore a safer life for the public</a:t>
            </a:r>
            <a:r>
              <a:rPr lang="sq-AL" dirty="0" smtClean="0"/>
              <a:t>.</a:t>
            </a:r>
            <a:endParaRPr lang="en-US" dirty="0"/>
          </a:p>
          <a:p>
            <a:pPr marL="0" indent="0">
              <a:buNone/>
            </a:pPr>
            <a:r>
              <a:rPr lang="en-GB" b="1" dirty="0"/>
              <a:t>O</a:t>
            </a:r>
            <a:r>
              <a:rPr lang="sq-AL" b="1" dirty="0" smtClean="0"/>
              <a:t>bjectives</a:t>
            </a:r>
            <a:endParaRPr lang="en-US" dirty="0"/>
          </a:p>
          <a:p>
            <a:pPr lvl="0"/>
            <a:r>
              <a:rPr lang="sq-AL" dirty="0"/>
              <a:t>Collection of information from LGUs and other actors on elevators;</a:t>
            </a:r>
            <a:endParaRPr lang="en-US" dirty="0"/>
          </a:p>
          <a:p>
            <a:pPr lvl="0"/>
            <a:r>
              <a:rPr lang="sq-AL" dirty="0"/>
              <a:t>Identification of cooperative institutions and structures for the realization of this register;</a:t>
            </a:r>
            <a:endParaRPr lang="en-US" dirty="0"/>
          </a:p>
          <a:p>
            <a:pPr lvl="0"/>
            <a:r>
              <a:rPr lang="sq-AL" dirty="0"/>
              <a:t>Identification of existing and new elevators in each municipality;</a:t>
            </a:r>
            <a:endParaRPr lang="en-US" dirty="0"/>
          </a:p>
          <a:p>
            <a:pPr lvl="0"/>
            <a:r>
              <a:rPr lang="sq-AL" dirty="0"/>
              <a:t>Throwing the collected data into a database;</a:t>
            </a:r>
            <a:endParaRPr lang="en-US" dirty="0"/>
          </a:p>
          <a:p>
            <a:pPr lvl="0"/>
            <a:r>
              <a:rPr lang="sq-AL" dirty="0"/>
              <a:t>Dropping data on the maps of each area;</a:t>
            </a:r>
            <a:endParaRPr lang="en-US" dirty="0"/>
          </a:p>
          <a:p>
            <a:pPr lvl="0"/>
            <a:r>
              <a:rPr lang="sq-AL" dirty="0"/>
              <a:t>Drawing up a summary report with the findings for each prefecture/municipality and the institutions that have responsibilities in accordance with the legislation in force.</a:t>
            </a:r>
            <a:endParaRPr lang="en-US" dirty="0"/>
          </a:p>
          <a:p>
            <a:pPr lvl="0"/>
            <a:r>
              <a:rPr lang="sq-AL" dirty="0"/>
              <a:t>Organizing a workshop.</a:t>
            </a:r>
            <a:endParaRPr lang="en-US" dirty="0"/>
          </a:p>
        </p:txBody>
      </p:sp>
    </p:spTree>
    <p:extLst>
      <p:ext uri="{BB962C8B-B14F-4D97-AF65-F5344CB8AC3E}">
        <p14:creationId xmlns:p14="http://schemas.microsoft.com/office/powerpoint/2010/main" val="107644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ACTIVITY OF THE </a:t>
            </a:r>
            <a:r>
              <a:rPr lang="en-US" b="1" dirty="0" smtClean="0"/>
              <a:t>COMPANY ALFA ATEST</a:t>
            </a:r>
            <a:endParaRPr lang="en-US" dirty="0"/>
          </a:p>
        </p:txBody>
      </p:sp>
      <p:sp>
        <p:nvSpPr>
          <p:cNvPr id="3" name="Content Placeholder 2"/>
          <p:cNvSpPr>
            <a:spLocks noGrp="1"/>
          </p:cNvSpPr>
          <p:nvPr>
            <p:ph idx="1"/>
          </p:nvPr>
        </p:nvSpPr>
        <p:spPr/>
        <p:txBody>
          <a:bodyPr>
            <a:normAutofit fontScale="70000" lnSpcReduction="20000"/>
          </a:bodyPr>
          <a:lstStyle/>
          <a:p>
            <a:pPr>
              <a:spcAft>
                <a:spcPts val="1000"/>
              </a:spcAft>
              <a:buClr>
                <a:schemeClr val="tx1"/>
              </a:buClr>
              <a:buSzPct val="100000"/>
              <a:buFont typeface="Arial"/>
              <a:buChar char="•"/>
            </a:pPr>
            <a:endParaRPr lang="en-US" dirty="0"/>
          </a:p>
          <a:p>
            <a:pPr>
              <a:spcAft>
                <a:spcPts val="1000"/>
              </a:spcAft>
              <a:buClr>
                <a:schemeClr val="tx1"/>
              </a:buClr>
              <a:buSzPct val="100000"/>
            </a:pPr>
            <a:r>
              <a:rPr lang="en-US" dirty="0"/>
              <a:t>ACTIVITY OF THE COMPANY from the area:</a:t>
            </a:r>
          </a:p>
          <a:p>
            <a:pPr>
              <a:spcAft>
                <a:spcPts val="1000"/>
              </a:spcAft>
              <a:buClr>
                <a:schemeClr val="tx1"/>
              </a:buClr>
              <a:buSzPct val="100000"/>
              <a:buFont typeface="Arial"/>
              <a:buChar char="•"/>
            </a:pPr>
            <a:r>
              <a:rPr lang="en-US" dirty="0"/>
              <a:t>Technical testing and analysis</a:t>
            </a:r>
          </a:p>
          <a:p>
            <a:pPr>
              <a:spcAft>
                <a:spcPts val="1000"/>
              </a:spcAft>
              <a:buClr>
                <a:schemeClr val="tx1"/>
              </a:buClr>
              <a:buSzPct val="100000"/>
              <a:buFont typeface="Arial"/>
              <a:buChar char="•"/>
            </a:pPr>
            <a:r>
              <a:rPr lang="en-US" dirty="0"/>
              <a:t>Safety at Work</a:t>
            </a:r>
          </a:p>
          <a:p>
            <a:pPr>
              <a:spcAft>
                <a:spcPts val="1000"/>
              </a:spcAft>
              <a:buClr>
                <a:schemeClr val="tx1"/>
              </a:buClr>
              <a:buSzPct val="100000"/>
              <a:buFont typeface="Arial"/>
              <a:buChar char="•"/>
            </a:pPr>
            <a:r>
              <a:rPr lang="en-US" dirty="0"/>
              <a:t>Fire protection</a:t>
            </a:r>
          </a:p>
          <a:p>
            <a:pPr>
              <a:spcAft>
                <a:spcPts val="1000"/>
              </a:spcAft>
              <a:buClr>
                <a:schemeClr val="tx1"/>
              </a:buClr>
              <a:buSzPct val="100000"/>
              <a:buFont typeface="Arial"/>
              <a:buChar char="•"/>
            </a:pPr>
            <a:r>
              <a:rPr lang="en-US" dirty="0"/>
              <a:t>Environmental Protection</a:t>
            </a:r>
          </a:p>
          <a:p>
            <a:pPr>
              <a:spcAft>
                <a:spcPts val="1000"/>
              </a:spcAft>
              <a:buClr>
                <a:schemeClr val="tx1"/>
              </a:buClr>
              <a:buSzPct val="100000"/>
              <a:buFont typeface="Arial"/>
              <a:buChar char="•"/>
            </a:pPr>
            <a:r>
              <a:rPr lang="en-US" dirty="0"/>
              <a:t>Civil protection</a:t>
            </a:r>
          </a:p>
          <a:p>
            <a:pPr>
              <a:spcAft>
                <a:spcPts val="1000"/>
              </a:spcAft>
              <a:buClr>
                <a:schemeClr val="tx1"/>
              </a:buClr>
              <a:buSzPct val="100000"/>
              <a:buFont typeface="Arial"/>
              <a:buChar char="•"/>
            </a:pPr>
            <a:r>
              <a:rPr lang="en-US" dirty="0"/>
              <a:t>Acoustic measurements</a:t>
            </a:r>
          </a:p>
          <a:p>
            <a:pPr>
              <a:spcAft>
                <a:spcPts val="1000"/>
              </a:spcAft>
              <a:buClr>
                <a:schemeClr val="tx1"/>
              </a:buClr>
              <a:buSzPct val="100000"/>
              <a:buFont typeface="Arial"/>
              <a:buChar char="•"/>
            </a:pPr>
            <a:r>
              <a:rPr lang="en-US" dirty="0"/>
              <a:t>Elevator inspection</a:t>
            </a:r>
          </a:p>
          <a:p>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25088"/>
          <a:stretch/>
        </p:blipFill>
        <p:spPr>
          <a:xfrm>
            <a:off x="7273232" y="2438622"/>
            <a:ext cx="4231380" cy="3328765"/>
          </a:xfrm>
          <a:prstGeom prst="rect">
            <a:avLst/>
          </a:prstGeom>
        </p:spPr>
      </p:pic>
    </p:spTree>
    <p:extLst>
      <p:ext uri="{BB962C8B-B14F-4D97-AF65-F5344CB8AC3E}">
        <p14:creationId xmlns:p14="http://schemas.microsoft.com/office/powerpoint/2010/main" val="20540637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CERTIFICATES, ACCREDITATIONS, ISO STANDARDS</a:t>
            </a:r>
            <a:endParaRPr lang="en-US" dirty="0">
              <a:solidFill>
                <a:schemeClr val="tx1"/>
              </a:solidFill>
            </a:endParaRPr>
          </a:p>
        </p:txBody>
      </p:sp>
      <p:sp>
        <p:nvSpPr>
          <p:cNvPr id="3" name="Content Placeholder 2"/>
          <p:cNvSpPr>
            <a:spLocks noGrp="1"/>
          </p:cNvSpPr>
          <p:nvPr>
            <p:ph idx="1"/>
          </p:nvPr>
        </p:nvSpPr>
        <p:spPr/>
        <p:txBody>
          <a:bodyPr/>
          <a:lstStyle/>
          <a:p>
            <a:pPr lvl="0"/>
            <a:r>
              <a:rPr lang="en-US" dirty="0"/>
              <a:t>ISO 9001: 2015 - Quality management system</a:t>
            </a:r>
          </a:p>
          <a:p>
            <a:pPr lvl="0"/>
            <a:r>
              <a:rPr lang="en-US" dirty="0"/>
              <a:t>ISO 31000: 2018 - Risk management</a:t>
            </a:r>
            <a:endParaRPr lang="hr-HR" dirty="0"/>
          </a:p>
          <a:p>
            <a:pPr lvl="0"/>
            <a:r>
              <a:rPr lang="fr-FR" dirty="0"/>
              <a:t>ISO 14001: 2015 - </a:t>
            </a:r>
            <a:r>
              <a:rPr lang="fr-FR" dirty="0" err="1"/>
              <a:t>Environmental</a:t>
            </a:r>
            <a:r>
              <a:rPr lang="fr-FR" dirty="0"/>
              <a:t> management system</a:t>
            </a:r>
            <a:endParaRPr lang="hr-HR" dirty="0"/>
          </a:p>
          <a:p>
            <a:pPr lvl="0"/>
            <a:r>
              <a:rPr lang="en-US" dirty="0"/>
              <a:t>ISO 45001: 2018 - Occupational health and safety management system</a:t>
            </a:r>
            <a:endParaRPr lang="hr-HR" dirty="0"/>
          </a:p>
          <a:p>
            <a:pPr lvl="0"/>
            <a:r>
              <a:rPr lang="en-US" dirty="0"/>
              <a:t>EN ISO / IEC 17020: 2012 - Requirements for the operation of different types of inspection bodies</a:t>
            </a:r>
            <a:endParaRPr lang="hr-HR" dirty="0"/>
          </a:p>
          <a:p>
            <a:pPr lvl="0"/>
            <a:r>
              <a:rPr lang="en-US" dirty="0"/>
              <a:t>EN ISO / IEC 17025: 2007 - General requirements for the competence of testing and calibration laboratories</a:t>
            </a:r>
            <a:endParaRPr lang="hr-HR" dirty="0"/>
          </a:p>
          <a:p>
            <a:pPr lvl="0"/>
            <a:r>
              <a:rPr lang="en-US" dirty="0"/>
              <a:t>EN ISO/IEC 17065:2012 - Conformity assessment — Requirements for bodies certifying products, processes and services</a:t>
            </a:r>
            <a:endParaRPr lang="hr-HR" dirty="0"/>
          </a:p>
        </p:txBody>
      </p:sp>
    </p:spTree>
    <p:extLst>
      <p:ext uri="{BB962C8B-B14F-4D97-AF65-F5344CB8AC3E}">
        <p14:creationId xmlns:p14="http://schemas.microsoft.com/office/powerpoint/2010/main" val="1268108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0600" y="3010122"/>
            <a:ext cx="8911687" cy="1280890"/>
          </a:xfrm>
        </p:spPr>
        <p:txBody>
          <a:bodyPr/>
          <a:lstStyle/>
          <a:p>
            <a:r>
              <a:rPr lang="en-US" dirty="0" smtClean="0"/>
              <a:t>THANK YOU FOR YOUR TIME</a:t>
            </a:r>
            <a:endParaRPr lang="en-US" dirty="0"/>
          </a:p>
        </p:txBody>
      </p:sp>
    </p:spTree>
    <p:extLst>
      <p:ext uri="{BB962C8B-B14F-4D97-AF65-F5344CB8AC3E}">
        <p14:creationId xmlns:p14="http://schemas.microsoft.com/office/powerpoint/2010/main" val="3189380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subTitle" idx="1"/>
          </p:nvPr>
        </p:nvSpPr>
        <p:spPr>
          <a:xfrm>
            <a:off x="1776412" y="471489"/>
            <a:ext cx="9915526" cy="5972174"/>
          </a:xfrm>
        </p:spPr>
        <p:txBody>
          <a:bodyPr>
            <a:normAutofit fontScale="85000" lnSpcReduction="10000"/>
          </a:bodyPr>
          <a:lstStyle/>
          <a:p>
            <a:pPr algn="l"/>
            <a:r>
              <a:rPr lang="en-GB" b="1" dirty="0" smtClean="0"/>
              <a:t>Laws and Standards.</a:t>
            </a:r>
          </a:p>
          <a:p>
            <a:pPr marL="285750" indent="-285750" algn="l">
              <a:buFont typeface="Wingdings" panose="05000000000000000000" pitchFamily="2" charset="2"/>
              <a:buChar char="q"/>
            </a:pPr>
            <a:endParaRPr lang="en-GB" dirty="0" smtClean="0"/>
          </a:p>
          <a:p>
            <a:pPr marL="285750" indent="-285750" algn="l">
              <a:buFont typeface="Wingdings" panose="05000000000000000000" pitchFamily="2" charset="2"/>
              <a:buChar char="q"/>
            </a:pPr>
            <a:r>
              <a:rPr lang="en-GB" dirty="0" smtClean="0"/>
              <a:t>Law No. 10489/2011 "On trading and market supervision of non-food products", amended.</a:t>
            </a:r>
          </a:p>
          <a:p>
            <a:pPr marL="285750" indent="-285750" algn="l">
              <a:buFont typeface="Wingdings" panose="05000000000000000000" pitchFamily="2" charset="2"/>
              <a:buChar char="q"/>
            </a:pPr>
            <a:r>
              <a:rPr lang="en-GB" dirty="0" smtClean="0"/>
              <a:t>DCM No. 1056/2015 "On the approval of the technical rule for the safety of elevators in use".</a:t>
            </a:r>
          </a:p>
          <a:p>
            <a:pPr marL="285750" indent="-285750" algn="l">
              <a:buFont typeface="Wingdings" panose="05000000000000000000" pitchFamily="2" charset="2"/>
              <a:buChar char="q"/>
            </a:pPr>
            <a:r>
              <a:rPr lang="en-GB" dirty="0" smtClean="0"/>
              <a:t>DCM No. 192/2018 "On the approval of the technical rule "On elevators and safety components for elevators and determining the list of harmonized standards".</a:t>
            </a:r>
          </a:p>
          <a:p>
            <a:pPr marL="285750" indent="-285750">
              <a:buFont typeface="Wingdings" panose="05000000000000000000" pitchFamily="2" charset="2"/>
              <a:buChar char="q"/>
            </a:pPr>
            <a:r>
              <a:rPr lang="sq-AL" dirty="0"/>
              <a:t>DCM No. 36, dated 20.01.2016 "On the creation, organization and operation of the State Inspectorate of Market Supervision</a:t>
            </a:r>
            <a:r>
              <a:rPr lang="sq-AL" dirty="0" smtClean="0"/>
              <a:t>",</a:t>
            </a:r>
            <a:endParaRPr lang="en-US" dirty="0" smtClean="0"/>
          </a:p>
          <a:p>
            <a:pPr marL="285750" indent="-285750">
              <a:buFont typeface="Wingdings" panose="05000000000000000000" pitchFamily="2" charset="2"/>
              <a:buChar char="q"/>
            </a:pPr>
            <a:r>
              <a:rPr lang="en-GB" dirty="0"/>
              <a:t>DIRECTIVE 2014/33/EU </a:t>
            </a:r>
            <a:r>
              <a:rPr lang="en-GB" dirty="0" smtClean="0"/>
              <a:t>“Of the </a:t>
            </a:r>
            <a:r>
              <a:rPr lang="en-GB" dirty="0"/>
              <a:t>E</a:t>
            </a:r>
            <a:r>
              <a:rPr lang="en-GB" dirty="0" smtClean="0"/>
              <a:t>uropean parliament and of the council on the harmonization of the laws of the member states regarding lifts and safety components of lifts”</a:t>
            </a:r>
            <a:endParaRPr lang="en-US" dirty="0" smtClean="0"/>
          </a:p>
          <a:p>
            <a:pPr marL="285750" indent="-285750">
              <a:buFont typeface="Wingdings" panose="05000000000000000000" pitchFamily="2" charset="2"/>
              <a:buChar char="q"/>
            </a:pPr>
            <a:r>
              <a:rPr lang="en-US" dirty="0" smtClean="0"/>
              <a:t>EN </a:t>
            </a:r>
            <a:r>
              <a:rPr lang="en-US" dirty="0"/>
              <a:t>81-20: 2014 "Safety rules for the construction and installation of lifts - Lifts for the transport of people and goods - Part 20: Passenger and goods/passenger lifts"</a:t>
            </a:r>
          </a:p>
          <a:p>
            <a:pPr marL="285750" indent="-285750">
              <a:buFont typeface="Wingdings" panose="05000000000000000000" pitchFamily="2" charset="2"/>
              <a:buChar char="q"/>
            </a:pPr>
            <a:r>
              <a:rPr lang="en-US" dirty="0" smtClean="0"/>
              <a:t>EN </a:t>
            </a:r>
            <a:r>
              <a:rPr lang="en-US" dirty="0"/>
              <a:t>81-80:2003 "Safety rules for the construction and installation of lifts - Existing lifts - Part 80: Rules for improving the safety of existing lifts for passengers and passenger goods"</a:t>
            </a:r>
          </a:p>
          <a:p>
            <a:pPr marL="285750" indent="-285750">
              <a:buFont typeface="Wingdings" panose="05000000000000000000" pitchFamily="2" charset="2"/>
              <a:buChar char="q"/>
            </a:pPr>
            <a:r>
              <a:rPr lang="en-US" dirty="0" smtClean="0"/>
              <a:t>EN </a:t>
            </a:r>
            <a:r>
              <a:rPr lang="en-US" dirty="0"/>
              <a:t>81-1:1998+A3:2009 "Safety rules for the construction and installation of elevators - Electric elevators.</a:t>
            </a:r>
          </a:p>
          <a:p>
            <a:pPr marL="285750" indent="-285750">
              <a:buFont typeface="Wingdings" panose="05000000000000000000" pitchFamily="2" charset="2"/>
              <a:buChar char="q"/>
            </a:pPr>
            <a:r>
              <a:rPr lang="en-US" dirty="0" smtClean="0"/>
              <a:t>EN </a:t>
            </a:r>
            <a:r>
              <a:rPr lang="en-US" dirty="0"/>
              <a:t>81-2:1998+A3:2009 "Safety rules for the construction and installation of elevators - Hydraulic elevators</a:t>
            </a:r>
            <a:r>
              <a:rPr lang="en-US" dirty="0" smtClean="0"/>
              <a:t>.</a:t>
            </a:r>
          </a:p>
          <a:p>
            <a:pPr marL="285750" indent="-285750">
              <a:buFont typeface="Wingdings" panose="05000000000000000000" pitchFamily="2" charset="2"/>
              <a:buChar char="q"/>
            </a:pPr>
            <a:r>
              <a:rPr lang="en-US" dirty="0" smtClean="0"/>
              <a:t>EN 81-50:2020 “</a:t>
            </a:r>
            <a:r>
              <a:rPr lang="en-GB" dirty="0"/>
              <a:t>Safety rules for the construction and installation of lifts. Examinations and tests - Design rules, calculations, examinations and tests of lift </a:t>
            </a:r>
            <a:r>
              <a:rPr lang="en-GB" dirty="0" smtClean="0"/>
              <a:t>components”</a:t>
            </a:r>
          </a:p>
          <a:p>
            <a:pPr marL="285750" indent="-285750">
              <a:buFont typeface="Wingdings" panose="05000000000000000000" pitchFamily="2" charset="2"/>
              <a:buChar char="q"/>
            </a:pPr>
            <a:r>
              <a:rPr lang="en-US" cap="all" dirty="0" smtClean="0"/>
              <a:t>EN 81-58:2018 “</a:t>
            </a:r>
            <a:r>
              <a:rPr lang="en-GB" dirty="0"/>
              <a:t>Safety rules for the construction and installation of lifts. Examination and tests. Landing doors fire resistance </a:t>
            </a:r>
            <a:r>
              <a:rPr lang="en-GB" dirty="0" smtClean="0"/>
              <a:t>test”</a:t>
            </a:r>
            <a:endParaRPr lang="en-GB" dirty="0"/>
          </a:p>
          <a:p>
            <a:pPr marL="285750" indent="-285750">
              <a:buFont typeface="Wingdings" panose="05000000000000000000" pitchFamily="2" charset="2"/>
              <a:buChar char="q"/>
            </a:pPr>
            <a:endParaRPr lang="en-GB" dirty="0"/>
          </a:p>
          <a:p>
            <a:pPr algn="l"/>
            <a:endParaRPr lang="en-US" dirty="0"/>
          </a:p>
        </p:txBody>
      </p:sp>
    </p:spTree>
    <p:extLst>
      <p:ext uri="{BB962C8B-B14F-4D97-AF65-F5344CB8AC3E}">
        <p14:creationId xmlns:p14="http://schemas.microsoft.com/office/powerpoint/2010/main" val="1346764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fade">
                                      <p:cBhvr>
                                        <p:cTn id="13" dur="500"/>
                                        <p:tgtEl>
                                          <p:spTgt spid="4">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5" end="5"/>
                                            </p:txEl>
                                          </p:spTgt>
                                        </p:tgtEl>
                                        <p:attrNameLst>
                                          <p:attrName>style.visibility</p:attrName>
                                        </p:attrNameLst>
                                      </p:cBhvr>
                                      <p:to>
                                        <p:strVal val="visible"/>
                                      </p:to>
                                    </p:set>
                                    <p:animEffect transition="in" filter="fade">
                                      <p:cBhvr>
                                        <p:cTn id="16" dur="500"/>
                                        <p:tgtEl>
                                          <p:spTgt spid="4">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Effect transition="in" filter="fade">
                                      <p:cBhvr>
                                        <p:cTn id="19" dur="500"/>
                                        <p:tgtEl>
                                          <p:spTgt spid="4">
                                            <p:txEl>
                                              <p:pRg st="6" end="6"/>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Effect transition="in" filter="fade">
                                      <p:cBhvr>
                                        <p:cTn id="25" dur="500"/>
                                        <p:tgtEl>
                                          <p:spTgt spid="4">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9" end="9"/>
                                            </p:txEl>
                                          </p:spTgt>
                                        </p:tgtEl>
                                        <p:attrNameLst>
                                          <p:attrName>style.visibility</p:attrName>
                                        </p:attrNameLst>
                                      </p:cBhvr>
                                      <p:to>
                                        <p:strVal val="visible"/>
                                      </p:to>
                                    </p:set>
                                    <p:animEffect transition="in" filter="fade">
                                      <p:cBhvr>
                                        <p:cTn id="28" dur="500"/>
                                        <p:tgtEl>
                                          <p:spTgt spid="4">
                                            <p:txEl>
                                              <p:pRg st="9" end="9"/>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animEffect transition="in" filter="fade">
                                      <p:cBhvr>
                                        <p:cTn id="31" dur="500"/>
                                        <p:tgtEl>
                                          <p:spTgt spid="4">
                                            <p:txEl>
                                              <p:pRg st="10" end="1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11" end="11"/>
                                            </p:txEl>
                                          </p:spTgt>
                                        </p:tgtEl>
                                        <p:attrNameLst>
                                          <p:attrName>style.visibility</p:attrName>
                                        </p:attrNameLst>
                                      </p:cBhvr>
                                      <p:to>
                                        <p:strVal val="visible"/>
                                      </p:to>
                                    </p:set>
                                    <p:animEffect transition="in" filter="fade">
                                      <p:cBhvr>
                                        <p:cTn id="34" dur="500"/>
                                        <p:tgtEl>
                                          <p:spTgt spid="4">
                                            <p:txEl>
                                              <p:pRg st="11" end="11"/>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animEffect transition="in" filter="fade">
                                      <p:cBhvr>
                                        <p:cTn id="37"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Creation of the ISHMT responsible structure and Inspection Bodies.</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r>
              <a:rPr lang="sq-AL" dirty="0"/>
              <a:t>Pursuant to Law No. 10489/2011 "On trading and market supervision of non-food products", amended, </a:t>
            </a:r>
            <a:r>
              <a:rPr lang="sq-AL" dirty="0" smtClean="0"/>
              <a:t>DCM </a:t>
            </a:r>
            <a:r>
              <a:rPr lang="sq-AL" dirty="0"/>
              <a:t>No. 1056/2015 "On the approval of the technical rule for the safety of elevators in use" and </a:t>
            </a:r>
            <a:r>
              <a:rPr lang="sq-AL" dirty="0" smtClean="0"/>
              <a:t>DCM </a:t>
            </a:r>
            <a:r>
              <a:rPr lang="sq-AL" dirty="0"/>
              <a:t>No. 192/2018 "On the approval of the technical rule "On elevators and safety components for elevators and determining the list of harmonized standards".</a:t>
            </a:r>
            <a:endParaRPr lang="en-US" dirty="0"/>
          </a:p>
          <a:p>
            <a:r>
              <a:rPr lang="sq-AL" dirty="0"/>
              <a:t>The State Inspectorate of Market Supervision (ISHMT) was established by </a:t>
            </a:r>
            <a:r>
              <a:rPr lang="sq-AL" dirty="0" smtClean="0"/>
              <a:t>DCM </a:t>
            </a:r>
            <a:r>
              <a:rPr lang="sq-AL" dirty="0"/>
              <a:t>No. 36, dated 20.01.2016 "On the creation, organization and operation of the State Inspectorate of Market Supervision",</a:t>
            </a:r>
            <a:endParaRPr lang="en-US" dirty="0"/>
          </a:p>
          <a:p>
            <a:r>
              <a:rPr lang="sq-AL" dirty="0"/>
              <a:t>On the part of the ISHMT, the inspection for the safety of elevators began in 2019 after the completion of the recruitment of inspectors of the Mechanical Products Sector in the Directorate of Product Supervision. Inspections carried out nationally for elevator safety since 2019 include more hotels, public and private hospitals, public and private educational institutions, shopping and business centers, central and local government institutions, and fewer inspections of condominiums.</a:t>
            </a:r>
            <a:endParaRPr lang="en-US" dirty="0"/>
          </a:p>
          <a:p>
            <a:r>
              <a:rPr lang="sq-AL" dirty="0"/>
              <a:t>The first Inspection Body in the field of elevators was created in 2017 which carried out CE Marking and full initial inspection.</a:t>
            </a:r>
            <a:endParaRPr lang="en-US" dirty="0"/>
          </a:p>
          <a:p>
            <a:r>
              <a:rPr lang="sq-AL" dirty="0"/>
              <a:t>Today in the Republic of Albania, 8 Inspection Corps operate in the field of elevators</a:t>
            </a:r>
            <a:r>
              <a:rPr lang="sq-AL" dirty="0" smtClean="0"/>
              <a:t>.</a:t>
            </a:r>
            <a:endParaRPr lang="en-US" dirty="0"/>
          </a:p>
        </p:txBody>
      </p:sp>
    </p:spTree>
    <p:extLst>
      <p:ext uri="{BB962C8B-B14F-4D97-AF65-F5344CB8AC3E}">
        <p14:creationId xmlns:p14="http://schemas.microsoft.com/office/powerpoint/2010/main" val="142403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b="1" dirty="0"/>
              <a:t>THE PROBLEMS</a:t>
            </a:r>
            <a:r>
              <a:rPr lang="sq-AL" b="1" dirty="0" smtClean="0"/>
              <a:t>.</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a:t>The rate of informing the population about the safety elements that elevators must have in order not to carry a risk to life is very low.</a:t>
            </a:r>
            <a:endParaRPr lang="en-US" dirty="0"/>
          </a:p>
          <a:p>
            <a:pPr lvl="0"/>
            <a:r>
              <a:rPr lang="en-US" dirty="0"/>
              <a:t>The degree of recognition of the legal criteria on elevator safety by installers, persons responsible for elevators, builders, maintainers is low.</a:t>
            </a:r>
            <a:endParaRPr lang="en-US" dirty="0"/>
          </a:p>
          <a:p>
            <a:pPr lvl="0"/>
            <a:r>
              <a:rPr lang="en-US" dirty="0"/>
              <a:t>Customs in its role of preventing the entry of elevators and their components that do not meet the legal criteria should be more active.</a:t>
            </a:r>
            <a:endParaRPr lang="en-US" dirty="0"/>
          </a:p>
          <a:p>
            <a:r>
              <a:rPr lang="en-US" dirty="0"/>
              <a:t> </a:t>
            </a:r>
            <a:endParaRPr lang="en-US" dirty="0"/>
          </a:p>
          <a:p>
            <a:pPr lvl="0"/>
            <a:r>
              <a:rPr lang="en-US" dirty="0"/>
              <a:t>The cases of condominiums where the elevators were installed before 2010, which may or may not have a building administrator elected or appointed by the municipality, are problematic. Building administrators may not be well-informed about the obligations assigned to them by applicable legislation, may leave their assigned duties as administrators, or have difficulty in reaching the consensus of residents to raise funds to perform the initial examination of the existing elevator by an </a:t>
            </a:r>
            <a:r>
              <a:rPr lang="en-US" dirty="0" smtClean="0"/>
              <a:t>IB </a:t>
            </a:r>
            <a:r>
              <a:rPr lang="en-US" dirty="0"/>
              <a:t>and to register it with ISHMT</a:t>
            </a:r>
            <a:endParaRPr lang="en-US" dirty="0"/>
          </a:p>
          <a:p>
            <a:pPr lvl="0"/>
            <a:r>
              <a:rPr lang="en-US" dirty="0"/>
              <a:t>The role and contribution of local government in relation to the awareness and control and registration of elevators through the administrators of the buildings where these installations were carried out referring to article 20 point </a:t>
            </a:r>
            <a:r>
              <a:rPr lang="en-US" dirty="0" err="1"/>
              <a:t>gj</a:t>
            </a:r>
            <a:r>
              <a:rPr lang="en-US" dirty="0"/>
              <a:t>, of the law 10112/2009 (Law of co-ownership)</a:t>
            </a:r>
            <a:endParaRPr lang="en-US" dirty="0">
              <a:effectLst/>
            </a:endParaRPr>
          </a:p>
        </p:txBody>
      </p:sp>
    </p:spTree>
    <p:extLst>
      <p:ext uri="{BB962C8B-B14F-4D97-AF65-F5344CB8AC3E}">
        <p14:creationId xmlns:p14="http://schemas.microsoft.com/office/powerpoint/2010/main" val="206949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General Directorate of Customs</a:t>
            </a:r>
            <a:endParaRPr lang="en-US" dirty="0">
              <a:effectLst/>
            </a:endParaRPr>
          </a:p>
        </p:txBody>
      </p:sp>
      <p:sp>
        <p:nvSpPr>
          <p:cNvPr id="3" name="Content Placeholder 2"/>
          <p:cNvSpPr>
            <a:spLocks noGrp="1"/>
          </p:cNvSpPr>
          <p:nvPr>
            <p:ph idx="1"/>
          </p:nvPr>
        </p:nvSpPr>
        <p:spPr/>
        <p:txBody>
          <a:bodyPr>
            <a:normAutofit fontScale="92500" lnSpcReduction="20000"/>
          </a:bodyPr>
          <a:lstStyle/>
          <a:p>
            <a:r>
              <a:rPr lang="en-US" dirty="0"/>
              <a:t>Based on Article 34, point c, of the Law 10489 "On trading and market supervision of non-food products", as amended , the customs authorities suspend the clearance of the product to circulate freely in the territory of the Republic of Albania, when it is determined that the product is not accompanied by the required documentation, according to the relevant legislation, or it is not marked in accordance with this or harmonized European legislation.</a:t>
            </a:r>
            <a:endParaRPr lang="en-US" dirty="0"/>
          </a:p>
          <a:p>
            <a:r>
              <a:rPr lang="en-US" dirty="0" smtClean="0"/>
              <a:t>In </a:t>
            </a:r>
            <a:r>
              <a:rPr lang="en-US" dirty="0"/>
              <a:t>this case, elevators must be allowed to enter the territory of Albania when they are CE marked and accompanied by the declaration of conformity. In cases where they do not comply with the basic legal requirements, the customs authorities should not allow their entry and clearance.</a:t>
            </a:r>
            <a:endParaRPr lang="en-US" dirty="0"/>
          </a:p>
          <a:p>
            <a:r>
              <a:rPr lang="en-US" dirty="0" smtClean="0"/>
              <a:t>The </a:t>
            </a:r>
            <a:r>
              <a:rPr lang="en-US" dirty="0"/>
              <a:t>role of customs should consist in not allowing the passage of elevators or safety components into the territory of the Republic of Albania without meeting the criteria and standards defined in the legislation approved so far , for the safety of non- food products and the technical rule for elevators.</a:t>
            </a:r>
            <a:endParaRPr lang="en-US" dirty="0"/>
          </a:p>
          <a:p>
            <a:endParaRPr lang="en-US" dirty="0"/>
          </a:p>
        </p:txBody>
      </p:sp>
    </p:spTree>
    <p:extLst>
      <p:ext uri="{BB962C8B-B14F-4D97-AF65-F5344CB8AC3E}">
        <p14:creationId xmlns:p14="http://schemas.microsoft.com/office/powerpoint/2010/main" val="67680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Municipalities</a:t>
            </a: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a:t> </a:t>
            </a:r>
            <a:r>
              <a:rPr lang="en-US" dirty="0" smtClean="0"/>
              <a:t>The </a:t>
            </a:r>
            <a:r>
              <a:rPr lang="en-US" dirty="0"/>
              <a:t>role of municipalities should be seen in this aspect:</a:t>
            </a:r>
            <a:endParaRPr lang="en-US" dirty="0"/>
          </a:p>
          <a:p>
            <a:r>
              <a:rPr lang="en-US" dirty="0"/>
              <a:t> </a:t>
            </a:r>
            <a:r>
              <a:rPr lang="en-US" dirty="0" smtClean="0"/>
              <a:t>Administrators </a:t>
            </a:r>
            <a:r>
              <a:rPr lang="en-US" dirty="0"/>
              <a:t>for the administration of the condominium.</a:t>
            </a:r>
            <a:endParaRPr lang="en-US" dirty="0"/>
          </a:p>
          <a:p>
            <a:r>
              <a:rPr lang="en-US" dirty="0"/>
              <a:t> </a:t>
            </a:r>
            <a:r>
              <a:rPr lang="en-US" dirty="0" smtClean="0"/>
              <a:t>Article </a:t>
            </a:r>
            <a:r>
              <a:rPr lang="en-US" dirty="0"/>
              <a:t>20, point g, of Law No. 10112, dated 09.04.2009 "On the administration of co-ownership in residential buildings", clearly defines the duties of the apartment administrator and, among others, he has the obligation to register the elevator with ISHMT and is the person responsible for the elevator. The responsible person registering a new lift must also attach to the registration form a copy of the declaration of conformity of the lift and its safety components.</a:t>
            </a:r>
            <a:endParaRPr lang="en-US" dirty="0"/>
          </a:p>
          <a:p>
            <a:r>
              <a:rPr lang="en-US" dirty="0"/>
              <a:t>This means that the responsible person must ensure that the lift complies with the approved criteria and standards and is subject to initial and periodic inspections, as well as maintenance.</a:t>
            </a:r>
            <a:endParaRPr lang="en-US" dirty="0"/>
          </a:p>
          <a:p>
            <a:r>
              <a:rPr lang="en-US" dirty="0"/>
              <a:t> </a:t>
            </a:r>
            <a:r>
              <a:rPr lang="en-US" dirty="0" smtClean="0"/>
              <a:t>Municipalities </a:t>
            </a:r>
            <a:r>
              <a:rPr lang="en-US" dirty="0"/>
              <a:t>should engage in informing and sensitizing residents, informing and training administrators about their duties as persons responsible for: elevators, as well as undertaking other initiatives that can facilitate the development of the process.</a:t>
            </a:r>
            <a:endParaRPr lang="en-US" dirty="0"/>
          </a:p>
          <a:p>
            <a:pPr lvl="1"/>
            <a:r>
              <a:rPr lang="en-US" dirty="0" smtClean="0"/>
              <a:t>Creating </a:t>
            </a:r>
            <a:r>
              <a:rPr lang="en-US" dirty="0"/>
              <a:t>a database for elevators in use</a:t>
            </a:r>
            <a:r>
              <a:rPr lang="en-US" dirty="0" smtClean="0"/>
              <a:t>.</a:t>
            </a:r>
            <a:endParaRPr lang="en-US" dirty="0"/>
          </a:p>
          <a:p>
            <a:pPr lvl="1"/>
            <a:r>
              <a:rPr lang="en-US" dirty="0" smtClean="0"/>
              <a:t>The </a:t>
            </a:r>
            <a:r>
              <a:rPr lang="en-US" dirty="0"/>
              <a:t>municipality is the institution that has general and detailed information about the buildings/buildings that are in the area administered by this institution (Urban planning directorates) because it is the institution that approves construction permits and grants usage permits. Municipalities should engage in the creation of a database on the number of elevators, year of installation, construction company, installation company, etc.</a:t>
            </a:r>
          </a:p>
          <a:p>
            <a:endParaRPr lang="en-US" dirty="0"/>
          </a:p>
        </p:txBody>
      </p:sp>
    </p:spTree>
    <p:extLst>
      <p:ext uri="{BB962C8B-B14F-4D97-AF65-F5344CB8AC3E}">
        <p14:creationId xmlns:p14="http://schemas.microsoft.com/office/powerpoint/2010/main" val="706663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b="1" dirty="0"/>
              <a:t>NUMBER OF INSPECTIONS </a:t>
            </a:r>
            <a:r>
              <a:rPr lang="sq-AL" dirty="0"/>
              <a:t>.</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b="1" u="sng" dirty="0"/>
              <a:t>According to the information received from the responsible structure, the State Inspectorate of Market Supervision, the database of registered elevators.</a:t>
            </a:r>
            <a:endParaRPr lang="en-US" dirty="0"/>
          </a:p>
          <a:p>
            <a:r>
              <a:rPr lang="en-US" dirty="0"/>
              <a:t> </a:t>
            </a:r>
            <a:r>
              <a:rPr lang="en-US" dirty="0" smtClean="0"/>
              <a:t>In the </a:t>
            </a:r>
            <a:r>
              <a:rPr lang="en-US" dirty="0" err="1" smtClean="0"/>
              <a:t>Rebpublic</a:t>
            </a:r>
            <a:r>
              <a:rPr lang="en-US" dirty="0" smtClean="0"/>
              <a:t> of Albania </a:t>
            </a:r>
            <a:r>
              <a:rPr lang="en-US" dirty="0" err="1" smtClean="0"/>
              <a:t>actualy</a:t>
            </a:r>
            <a:r>
              <a:rPr lang="en-US" dirty="0" smtClean="0"/>
              <a:t>  </a:t>
            </a:r>
            <a:r>
              <a:rPr lang="sq-AL" b="1" dirty="0" smtClean="0"/>
              <a:t>3500 </a:t>
            </a:r>
            <a:r>
              <a:rPr lang="sq-AL" b="1" dirty="0"/>
              <a:t>new and existing elevators </a:t>
            </a:r>
            <a:r>
              <a:rPr lang="sq-AL" dirty="0"/>
              <a:t>have been inspected in the Republic of Albania . Of the total, 80% are existing elevators and 20% are new elevators, </a:t>
            </a:r>
            <a:r>
              <a:rPr lang="sq-AL" b="1" dirty="0"/>
              <a:t>41% are condominium elevators and 59% are workplace elevators.</a:t>
            </a:r>
            <a:r>
              <a:rPr lang="sq-AL" dirty="0"/>
              <a:t> </a:t>
            </a:r>
            <a:endParaRPr lang="en-US" dirty="0" smtClean="0"/>
          </a:p>
          <a:p>
            <a:r>
              <a:rPr lang="en-US" dirty="0" smtClean="0"/>
              <a:t>About 2000 elevators are registered.</a:t>
            </a:r>
            <a:endParaRPr lang="en-US" dirty="0"/>
          </a:p>
          <a:p>
            <a:r>
              <a:rPr lang="sq-AL" dirty="0"/>
              <a:t>The distribution of registered elevators by districts is given in the chart below. Of the total number of registered elevators, 62% are in Tirana Municipality, 8% in Vlorë, 7% in Durrës, 5% in Saranda, 4% in Shkodër and 3% in Kavajë, Lezhë, Korçë.</a:t>
            </a:r>
            <a:endParaRPr lang="en-US" dirty="0"/>
          </a:p>
          <a:p>
            <a:r>
              <a:rPr lang="sq-AL" dirty="0"/>
              <a:t>The low number of inspected elevators is a consequence of the late establishment of the responsible structure, the approval of the Inspection Bodies, the situation from the 2019 covid pandemic.</a:t>
            </a:r>
            <a:endParaRPr lang="en-US" dirty="0"/>
          </a:p>
          <a:p>
            <a:endParaRPr lang="en-US" dirty="0"/>
          </a:p>
        </p:txBody>
      </p:sp>
    </p:spTree>
    <p:extLst>
      <p:ext uri="{BB962C8B-B14F-4D97-AF65-F5344CB8AC3E}">
        <p14:creationId xmlns:p14="http://schemas.microsoft.com/office/powerpoint/2010/main" val="404636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8737" y="176212"/>
            <a:ext cx="8915400" cy="3777622"/>
          </a:xfrm>
        </p:spPr>
        <p:txBody>
          <a:bodyPr/>
          <a:lstStyle/>
          <a:p>
            <a:r>
              <a:rPr lang="sq-AL" i="1" u="sng" dirty="0"/>
              <a:t>Condominium elevators registered in ISHMT are mainly elevators of new complexes built after 2010-2015, which are administered and maintained by management companies registered in </a:t>
            </a:r>
            <a:r>
              <a:rPr lang="en-US" i="1" u="sng" dirty="0" smtClean="0"/>
              <a:t>Nacional Center of Registration</a:t>
            </a:r>
            <a:r>
              <a:rPr lang="sq-AL" i="1" u="sng" dirty="0" smtClean="0"/>
              <a:t> </a:t>
            </a:r>
            <a:r>
              <a:rPr lang="sq-AL" i="1" u="sng" dirty="0"/>
              <a:t>or condominium elevators that belong to the period after </a:t>
            </a:r>
            <a:r>
              <a:rPr lang="sq-AL" b="1" i="1" u="sng" dirty="0"/>
              <a:t>2020 </a:t>
            </a:r>
            <a:r>
              <a:rPr lang="sq-AL" i="1" u="sng" dirty="0"/>
              <a:t>, entry into force of by-laws:</a:t>
            </a:r>
            <a:endParaRPr lang="en-US" dirty="0"/>
          </a:p>
          <a:p>
            <a:r>
              <a:rPr lang="sq-AL" dirty="0"/>
              <a:t> </a:t>
            </a:r>
            <a:r>
              <a:rPr lang="sq-AL" dirty="0" smtClean="0"/>
              <a:t>In </a:t>
            </a:r>
            <a:r>
              <a:rPr lang="sq-AL" dirty="0"/>
              <a:t>2018-2019, in the framework of the GIZ project "Support for the harmonization of economic and commercial legislation with the EU Acquis" in cooperation with the Municipality of Tirana, several training sessions were organized for administrators of condominiums, but currently many administrators from list of trainees have left the position or are unable to secure the necessary funding to conduct the initial examination by an </a:t>
            </a:r>
            <a:r>
              <a:rPr lang="en-US" dirty="0" smtClean="0"/>
              <a:t>IB</a:t>
            </a:r>
            <a:r>
              <a:rPr lang="sq-AL" dirty="0" smtClean="0"/>
              <a:t>.</a:t>
            </a:r>
            <a:endParaRPr lang="en-US" dirty="0" smtClean="0"/>
          </a:p>
          <a:p>
            <a:endParaRPr lang="en-US" dirty="0"/>
          </a:p>
          <a:p>
            <a:endParaRPr lang="en-US" dirty="0"/>
          </a:p>
        </p:txBody>
      </p:sp>
      <p:graphicFrame>
        <p:nvGraphicFramePr>
          <p:cNvPr id="4" name="Chart 3">
            <a:extLst>
              <a:ext uri="{FF2B5EF4-FFF2-40B4-BE49-F238E27FC236}">
                <a16:creationId xmlns:a16="http://schemas.microsoft.com/office/drawing/2014/main" id="{4EDC1350-81F7-52A3-49E6-AA2C7EC618E8}"/>
              </a:ext>
            </a:extLst>
          </p:cNvPr>
          <p:cNvGraphicFramePr/>
          <p:nvPr>
            <p:extLst>
              <p:ext uri="{D42A27DB-BD31-4B8C-83A1-F6EECF244321}">
                <p14:modId xmlns:p14="http://schemas.microsoft.com/office/powerpoint/2010/main" val="3131733409"/>
              </p:ext>
            </p:extLst>
          </p:nvPr>
        </p:nvGraphicFramePr>
        <p:xfrm>
          <a:off x="3550023" y="3471863"/>
          <a:ext cx="7303716" cy="32670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442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b="1" dirty="0"/>
              <a:t>THE SITUATION IN DURRES.</a:t>
            </a:r>
            <a:r>
              <a:rPr lang="en-US" dirty="0"/>
              <a:t/>
            </a:r>
            <a:br>
              <a:rPr lang="en-US" dirty="0"/>
            </a:br>
            <a:endParaRPr lang="en-US" dirty="0"/>
          </a:p>
        </p:txBody>
      </p:sp>
      <p:sp>
        <p:nvSpPr>
          <p:cNvPr id="3" name="Content Placeholder 2"/>
          <p:cNvSpPr>
            <a:spLocks noGrp="1"/>
          </p:cNvSpPr>
          <p:nvPr>
            <p:ph idx="1"/>
          </p:nvPr>
        </p:nvSpPr>
        <p:spPr>
          <a:xfrm>
            <a:off x="2592925" y="2219325"/>
            <a:ext cx="8915400" cy="3777622"/>
          </a:xfrm>
        </p:spPr>
        <p:txBody>
          <a:bodyPr>
            <a:normAutofit fontScale="77500" lnSpcReduction="20000"/>
          </a:bodyPr>
          <a:lstStyle/>
          <a:p>
            <a:r>
              <a:rPr lang="en-GB" dirty="0"/>
              <a:t>The emergency situation created due to the seismological tremors that occurred on 21.09.2019 in the city of Durres, which caused material damage and in particular to the operation of elevators in residential buildings and in other institutions such as: shopping </a:t>
            </a:r>
            <a:r>
              <a:rPr lang="en-GB" dirty="0" err="1"/>
              <a:t>centers</a:t>
            </a:r>
            <a:r>
              <a:rPr lang="en-GB" dirty="0"/>
              <a:t>, hospitals, hotels, business </a:t>
            </a:r>
            <a:r>
              <a:rPr lang="en-GB" dirty="0" err="1"/>
              <a:t>centers</a:t>
            </a:r>
            <a:r>
              <a:rPr lang="en-GB" dirty="0"/>
              <a:t>, etc., according to contacts with 34 elevator installation and maintenance companies. Contact with these companies revealed the fact that most of them have been on the ground and have made the technique available, inspecting and taking repair measures for the facilities and the elevator installations that are under their responsibility. From the information received from these companies, some problems that have come about due to seismic shocks are evident</a:t>
            </a:r>
            <a:r>
              <a:rPr lang="en-GB" dirty="0" smtClean="0"/>
              <a:t>:</a:t>
            </a:r>
          </a:p>
          <a:p>
            <a:r>
              <a:rPr lang="en-GB" dirty="0" smtClean="0"/>
              <a:t> </a:t>
            </a:r>
            <a:r>
              <a:rPr lang="en-GB" dirty="0"/>
              <a:t>The release of the counterweight from the guide rails and the collision with the cabin, the break in the skates, the detachment of the fixing bolts from the well wall</a:t>
            </a:r>
            <a:r>
              <a:rPr lang="en-GB" dirty="0" smtClean="0"/>
              <a:t>.</a:t>
            </a:r>
          </a:p>
          <a:p>
            <a:r>
              <a:rPr lang="en-GB" dirty="0" smtClean="0"/>
              <a:t>In </a:t>
            </a:r>
            <a:r>
              <a:rPr lang="en-GB" dirty="0"/>
              <a:t>some of them, there was an electrical problem, a power cut</a:t>
            </a:r>
            <a:r>
              <a:rPr lang="en-GB" dirty="0" smtClean="0"/>
              <a:t>.</a:t>
            </a:r>
          </a:p>
          <a:p>
            <a:r>
              <a:rPr lang="en-GB" dirty="0"/>
              <a:t>I</a:t>
            </a:r>
            <a:r>
              <a:rPr lang="en-GB" dirty="0" smtClean="0"/>
              <a:t>n </a:t>
            </a:r>
            <a:r>
              <a:rPr lang="en-GB" dirty="0"/>
              <a:t>some other cases, there was a problem of a mechanical nature that required the repair of the damaged parts in the following days</a:t>
            </a:r>
            <a:r>
              <a:rPr lang="en-GB" dirty="0" smtClean="0"/>
              <a:t>.</a:t>
            </a:r>
          </a:p>
          <a:p>
            <a:pPr marL="0" indent="0">
              <a:buNone/>
            </a:pPr>
            <a:r>
              <a:rPr lang="en-GB" dirty="0" smtClean="0"/>
              <a:t>While </a:t>
            </a:r>
            <a:r>
              <a:rPr lang="en-GB" dirty="0"/>
              <a:t>a part of the installers and maintainers have made the automatic blocking of the elevators to avoid any problem from the </a:t>
            </a:r>
            <a:r>
              <a:rPr lang="en-GB" dirty="0" err="1"/>
              <a:t>situation.From</a:t>
            </a:r>
            <a:r>
              <a:rPr lang="en-GB" dirty="0"/>
              <a:t> the data collected in an official way, it results that there have been no serious accidents for people's lives, and as a result, we do not have photos of any defects.</a:t>
            </a:r>
            <a:endParaRPr lang="en-US" dirty="0"/>
          </a:p>
        </p:txBody>
      </p:sp>
    </p:spTree>
    <p:extLst>
      <p:ext uri="{BB962C8B-B14F-4D97-AF65-F5344CB8AC3E}">
        <p14:creationId xmlns:p14="http://schemas.microsoft.com/office/powerpoint/2010/main" val="903586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Wisp</Template>
  <TotalTime>913</TotalTime>
  <Words>2276</Words>
  <Application>Microsoft Office PowerPoint</Application>
  <PresentationFormat>Widescreen</PresentationFormat>
  <Paragraphs>95</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Century Gothic</vt:lpstr>
      <vt:lpstr>Times New Roman</vt:lpstr>
      <vt:lpstr>Wingdings</vt:lpstr>
      <vt:lpstr>Wingdings 3</vt:lpstr>
      <vt:lpstr>Wisp</vt:lpstr>
      <vt:lpstr>What we’ll be discussing today: </vt:lpstr>
      <vt:lpstr>PowerPoint Presentation</vt:lpstr>
      <vt:lpstr>Creation of the ISHMT responsible structure and Inspection Bodies. </vt:lpstr>
      <vt:lpstr>THE PROBLEMS.</vt:lpstr>
      <vt:lpstr>General Directorate of Customs</vt:lpstr>
      <vt:lpstr>Municipalities </vt:lpstr>
      <vt:lpstr>NUMBER OF INSPECTIONS . </vt:lpstr>
      <vt:lpstr>PowerPoint Presentation</vt:lpstr>
      <vt:lpstr>THE SITUATION IN DURRES. </vt:lpstr>
      <vt:lpstr>PowerPoint Presentation</vt:lpstr>
      <vt:lpstr>PowerPoint Presentation</vt:lpstr>
      <vt:lpstr>PowerPoint Presentation</vt:lpstr>
      <vt:lpstr>Establishment of the National Register for elevators.</vt:lpstr>
      <vt:lpstr>PowerPoint Presentation</vt:lpstr>
      <vt:lpstr>ESTABLISHING THE NATIONAL REGISTRY FOR ELEVATORS </vt:lpstr>
      <vt:lpstr>ACTIVITY OF THE COMPANY ALFA ATEST</vt:lpstr>
      <vt:lpstr>CERTIFICATES, ACCREDITATIONS, ISO STANDARDS</vt:lpstr>
      <vt:lpstr>THANK YOU FOR YOUR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current state of elevators in use in Albania, the total number of elevators compared to the number of inspected ones, accidents and damage caused by the earthquake in Durres.</dc:title>
  <dc:creator>Niku</dc:creator>
  <cp:lastModifiedBy>Niku</cp:lastModifiedBy>
  <cp:revision>14</cp:revision>
  <dcterms:created xsi:type="dcterms:W3CDTF">2023-09-25T15:02:27Z</dcterms:created>
  <dcterms:modified xsi:type="dcterms:W3CDTF">2023-09-26T06:16:23Z</dcterms:modified>
</cp:coreProperties>
</file>